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0" r:id="rId4"/>
  </p:sldMasterIdLst>
  <p:notesMasterIdLst>
    <p:notesMasterId r:id="rId27"/>
  </p:notesMasterIdLst>
  <p:handoutMasterIdLst>
    <p:handoutMasterId r:id="rId28"/>
  </p:handoutMasterIdLst>
  <p:sldIdLst>
    <p:sldId id="322" r:id="rId5"/>
    <p:sldId id="321" r:id="rId6"/>
    <p:sldId id="333" r:id="rId7"/>
    <p:sldId id="324" r:id="rId8"/>
    <p:sldId id="346" r:id="rId9"/>
    <p:sldId id="344" r:id="rId10"/>
    <p:sldId id="341" r:id="rId11"/>
    <p:sldId id="320" r:id="rId12"/>
    <p:sldId id="334" r:id="rId13"/>
    <p:sldId id="338" r:id="rId14"/>
    <p:sldId id="342" r:id="rId15"/>
    <p:sldId id="343" r:id="rId16"/>
    <p:sldId id="328" r:id="rId17"/>
    <p:sldId id="347" r:id="rId18"/>
    <p:sldId id="330" r:id="rId19"/>
    <p:sldId id="335" r:id="rId20"/>
    <p:sldId id="329" r:id="rId21"/>
    <p:sldId id="336" r:id="rId22"/>
    <p:sldId id="331" r:id="rId23"/>
    <p:sldId id="325" r:id="rId24"/>
    <p:sldId id="326" r:id="rId25"/>
    <p:sldId id="327" r:id="rId2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3784" autoAdjust="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outlineViewPr>
    <p:cViewPr>
      <p:scale>
        <a:sx n="33" d="100"/>
        <a:sy n="33" d="100"/>
      </p:scale>
      <p:origin x="0" y="-77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57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AD5591-4D01-4348-9C04-DF73CE44DEB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2182F4F-1F3B-4393-823E-03A16A5AAFBB}">
      <dgm:prSet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Overview</a:t>
          </a:r>
        </a:p>
      </dgm:t>
    </dgm:pt>
    <dgm:pt modelId="{AAFC0786-14C9-40D3-973A-49B14899DA39}" type="parTrans" cxnId="{85873979-521A-4153-ADC1-3F45203A212D}">
      <dgm:prSet/>
      <dgm:spPr/>
      <dgm:t>
        <a:bodyPr/>
        <a:lstStyle/>
        <a:p>
          <a:endParaRPr lang="en-US"/>
        </a:p>
      </dgm:t>
    </dgm:pt>
    <dgm:pt modelId="{92F9AA44-1BCA-4125-865B-4B10EC6B3A36}" type="sibTrans" cxnId="{85873979-521A-4153-ADC1-3F45203A212D}">
      <dgm:prSet/>
      <dgm:spPr/>
      <dgm:t>
        <a:bodyPr/>
        <a:lstStyle/>
        <a:p>
          <a:endParaRPr lang="en-US"/>
        </a:p>
      </dgm:t>
    </dgm:pt>
    <dgm:pt modelId="{3F967C66-DB4B-4F0A-9CB1-700395CBE4EC}">
      <dgm:prSet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ALHRM Rollout</a:t>
          </a:r>
        </a:p>
      </dgm:t>
    </dgm:pt>
    <dgm:pt modelId="{B74BCB34-2FD0-4645-814E-887DA60F51AF}" type="parTrans" cxnId="{3FAEA2AB-F7D1-4BE0-B35C-9FC40795A71F}">
      <dgm:prSet/>
      <dgm:spPr/>
      <dgm:t>
        <a:bodyPr/>
        <a:lstStyle/>
        <a:p>
          <a:endParaRPr lang="en-US"/>
        </a:p>
      </dgm:t>
    </dgm:pt>
    <dgm:pt modelId="{6EB324B7-691E-4FE7-9323-8F5F57DC501E}" type="sibTrans" cxnId="{3FAEA2AB-F7D1-4BE0-B35C-9FC40795A71F}">
      <dgm:prSet/>
      <dgm:spPr/>
      <dgm:t>
        <a:bodyPr/>
        <a:lstStyle/>
        <a:p>
          <a:endParaRPr lang="en-US"/>
        </a:p>
      </dgm:t>
    </dgm:pt>
    <dgm:pt modelId="{865C6953-6A23-488D-BE24-2FF6D9773EAB}">
      <dgm:prSet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Training/Support</a:t>
          </a:r>
        </a:p>
      </dgm:t>
    </dgm:pt>
    <dgm:pt modelId="{8EDF9AE1-E202-48F4-96D0-AD7ED2EC6BC7}" type="parTrans" cxnId="{137DA636-26E0-4E06-9E6B-A1A817C8FBAF}">
      <dgm:prSet/>
      <dgm:spPr/>
      <dgm:t>
        <a:bodyPr/>
        <a:lstStyle/>
        <a:p>
          <a:endParaRPr lang="en-US"/>
        </a:p>
      </dgm:t>
    </dgm:pt>
    <dgm:pt modelId="{21D7D83A-49AC-4CB3-B09C-74A819A3DA5D}" type="sibTrans" cxnId="{137DA636-26E0-4E06-9E6B-A1A817C8FBAF}">
      <dgm:prSet/>
      <dgm:spPr/>
      <dgm:t>
        <a:bodyPr/>
        <a:lstStyle/>
        <a:p>
          <a:endParaRPr lang="en-US"/>
        </a:p>
      </dgm:t>
    </dgm:pt>
    <dgm:pt modelId="{66F7D805-249F-4EF6-ADBF-CA1E97997246}">
      <dgm:prSet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Q&amp;A</a:t>
          </a:r>
        </a:p>
      </dgm:t>
    </dgm:pt>
    <dgm:pt modelId="{C77E6C03-998A-47A0-AF2B-372E113A0992}" type="parTrans" cxnId="{E8B3C714-309F-487F-8F83-5C08B854A274}">
      <dgm:prSet/>
      <dgm:spPr/>
      <dgm:t>
        <a:bodyPr/>
        <a:lstStyle/>
        <a:p>
          <a:endParaRPr lang="en-US"/>
        </a:p>
      </dgm:t>
    </dgm:pt>
    <dgm:pt modelId="{3B4CF5A8-2EA6-4D4C-954E-441450857A36}" type="sibTrans" cxnId="{E8B3C714-309F-487F-8F83-5C08B854A274}">
      <dgm:prSet/>
      <dgm:spPr/>
      <dgm:t>
        <a:bodyPr/>
        <a:lstStyle/>
        <a:p>
          <a:endParaRPr lang="en-US"/>
        </a:p>
      </dgm:t>
    </dgm:pt>
    <dgm:pt modelId="{70C37821-2077-464B-B4B1-936DFCA3F73A}" type="pres">
      <dgm:prSet presAssocID="{B7AD5591-4D01-4348-9C04-DF73CE44DEB2}" presName="outerComposite" presStyleCnt="0">
        <dgm:presLayoutVars>
          <dgm:chMax val="5"/>
          <dgm:dir/>
          <dgm:resizeHandles val="exact"/>
        </dgm:presLayoutVars>
      </dgm:prSet>
      <dgm:spPr/>
    </dgm:pt>
    <dgm:pt modelId="{13C1C176-83D1-47AA-9D63-26AABC9F759A}" type="pres">
      <dgm:prSet presAssocID="{B7AD5591-4D01-4348-9C04-DF73CE44DEB2}" presName="dummyMaxCanvas" presStyleCnt="0">
        <dgm:presLayoutVars/>
      </dgm:prSet>
      <dgm:spPr/>
    </dgm:pt>
    <dgm:pt modelId="{0497E22D-D5D4-43CD-86D4-9E26E2BD30D9}" type="pres">
      <dgm:prSet presAssocID="{B7AD5591-4D01-4348-9C04-DF73CE44DEB2}" presName="FourNodes_1" presStyleLbl="node1" presStyleIdx="0" presStyleCnt="4">
        <dgm:presLayoutVars>
          <dgm:bulletEnabled val="1"/>
        </dgm:presLayoutVars>
      </dgm:prSet>
      <dgm:spPr/>
    </dgm:pt>
    <dgm:pt modelId="{4818C542-3D06-4BFC-A641-AD3DFF5ED5FC}" type="pres">
      <dgm:prSet presAssocID="{B7AD5591-4D01-4348-9C04-DF73CE44DEB2}" presName="FourNodes_2" presStyleLbl="node1" presStyleIdx="1" presStyleCnt="4">
        <dgm:presLayoutVars>
          <dgm:bulletEnabled val="1"/>
        </dgm:presLayoutVars>
      </dgm:prSet>
      <dgm:spPr/>
    </dgm:pt>
    <dgm:pt modelId="{3114B980-A85E-4B28-99C4-06C28F378A32}" type="pres">
      <dgm:prSet presAssocID="{B7AD5591-4D01-4348-9C04-DF73CE44DEB2}" presName="FourNodes_3" presStyleLbl="node1" presStyleIdx="2" presStyleCnt="4">
        <dgm:presLayoutVars>
          <dgm:bulletEnabled val="1"/>
        </dgm:presLayoutVars>
      </dgm:prSet>
      <dgm:spPr/>
    </dgm:pt>
    <dgm:pt modelId="{B49D6D15-6E41-41E0-9B4A-C4FE39D0FEC6}" type="pres">
      <dgm:prSet presAssocID="{B7AD5591-4D01-4348-9C04-DF73CE44DEB2}" presName="FourNodes_4" presStyleLbl="node1" presStyleIdx="3" presStyleCnt="4">
        <dgm:presLayoutVars>
          <dgm:bulletEnabled val="1"/>
        </dgm:presLayoutVars>
      </dgm:prSet>
      <dgm:spPr/>
    </dgm:pt>
    <dgm:pt modelId="{3FAEF457-0A16-4682-93A6-424D9F02AA4C}" type="pres">
      <dgm:prSet presAssocID="{B7AD5591-4D01-4348-9C04-DF73CE44DEB2}" presName="FourConn_1-2" presStyleLbl="fgAccFollowNode1" presStyleIdx="0" presStyleCnt="3">
        <dgm:presLayoutVars>
          <dgm:bulletEnabled val="1"/>
        </dgm:presLayoutVars>
      </dgm:prSet>
      <dgm:spPr/>
    </dgm:pt>
    <dgm:pt modelId="{32881104-6DEF-493A-A444-B1D8B382170A}" type="pres">
      <dgm:prSet presAssocID="{B7AD5591-4D01-4348-9C04-DF73CE44DEB2}" presName="FourConn_2-3" presStyleLbl="fgAccFollowNode1" presStyleIdx="1" presStyleCnt="3">
        <dgm:presLayoutVars>
          <dgm:bulletEnabled val="1"/>
        </dgm:presLayoutVars>
      </dgm:prSet>
      <dgm:spPr/>
    </dgm:pt>
    <dgm:pt modelId="{4C7C4813-21D4-4700-B5CA-1A75D97CB559}" type="pres">
      <dgm:prSet presAssocID="{B7AD5591-4D01-4348-9C04-DF73CE44DEB2}" presName="FourConn_3-4" presStyleLbl="fgAccFollowNode1" presStyleIdx="2" presStyleCnt="3">
        <dgm:presLayoutVars>
          <dgm:bulletEnabled val="1"/>
        </dgm:presLayoutVars>
      </dgm:prSet>
      <dgm:spPr/>
    </dgm:pt>
    <dgm:pt modelId="{5CCBB057-9551-4703-AA42-5C0B6BD6797F}" type="pres">
      <dgm:prSet presAssocID="{B7AD5591-4D01-4348-9C04-DF73CE44DEB2}" presName="FourNodes_1_text" presStyleLbl="node1" presStyleIdx="3" presStyleCnt="4">
        <dgm:presLayoutVars>
          <dgm:bulletEnabled val="1"/>
        </dgm:presLayoutVars>
      </dgm:prSet>
      <dgm:spPr/>
    </dgm:pt>
    <dgm:pt modelId="{9179F4B7-7CD6-4D31-BA61-4B26B392D661}" type="pres">
      <dgm:prSet presAssocID="{B7AD5591-4D01-4348-9C04-DF73CE44DEB2}" presName="FourNodes_2_text" presStyleLbl="node1" presStyleIdx="3" presStyleCnt="4">
        <dgm:presLayoutVars>
          <dgm:bulletEnabled val="1"/>
        </dgm:presLayoutVars>
      </dgm:prSet>
      <dgm:spPr/>
    </dgm:pt>
    <dgm:pt modelId="{3E443EC5-9F55-4F92-B85D-59B9857ACD39}" type="pres">
      <dgm:prSet presAssocID="{B7AD5591-4D01-4348-9C04-DF73CE44DEB2}" presName="FourNodes_3_text" presStyleLbl="node1" presStyleIdx="3" presStyleCnt="4">
        <dgm:presLayoutVars>
          <dgm:bulletEnabled val="1"/>
        </dgm:presLayoutVars>
      </dgm:prSet>
      <dgm:spPr/>
    </dgm:pt>
    <dgm:pt modelId="{CB0A5450-5E5F-4B3F-BAE8-95726A0E6251}" type="pres">
      <dgm:prSet presAssocID="{B7AD5591-4D01-4348-9C04-DF73CE44DEB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7DD9408-423D-4086-8FDF-9D57B291C222}" type="presOf" srcId="{66F7D805-249F-4EF6-ADBF-CA1E97997246}" destId="{B49D6D15-6E41-41E0-9B4A-C4FE39D0FEC6}" srcOrd="0" destOrd="0" presId="urn:microsoft.com/office/officeart/2005/8/layout/vProcess5"/>
    <dgm:cxn modelId="{E8B3C714-309F-487F-8F83-5C08B854A274}" srcId="{B7AD5591-4D01-4348-9C04-DF73CE44DEB2}" destId="{66F7D805-249F-4EF6-ADBF-CA1E97997246}" srcOrd="3" destOrd="0" parTransId="{C77E6C03-998A-47A0-AF2B-372E113A0992}" sibTransId="{3B4CF5A8-2EA6-4D4C-954E-441450857A36}"/>
    <dgm:cxn modelId="{E902C523-96DD-4591-BFB2-0A0F9951F50A}" type="presOf" srcId="{6EB324B7-691E-4FE7-9323-8F5F57DC501E}" destId="{32881104-6DEF-493A-A444-B1D8B382170A}" srcOrd="0" destOrd="0" presId="urn:microsoft.com/office/officeart/2005/8/layout/vProcess5"/>
    <dgm:cxn modelId="{0B1D6B28-7FF1-4281-8431-4FA49EE1F68F}" type="presOf" srcId="{B7AD5591-4D01-4348-9C04-DF73CE44DEB2}" destId="{70C37821-2077-464B-B4B1-936DFCA3F73A}" srcOrd="0" destOrd="0" presId="urn:microsoft.com/office/officeart/2005/8/layout/vProcess5"/>
    <dgm:cxn modelId="{1D818D2D-0C9D-4F32-8908-0475F35EA0CF}" type="presOf" srcId="{3F967C66-DB4B-4F0A-9CB1-700395CBE4EC}" destId="{4818C542-3D06-4BFC-A641-AD3DFF5ED5FC}" srcOrd="0" destOrd="0" presId="urn:microsoft.com/office/officeart/2005/8/layout/vProcess5"/>
    <dgm:cxn modelId="{137DA636-26E0-4E06-9E6B-A1A817C8FBAF}" srcId="{B7AD5591-4D01-4348-9C04-DF73CE44DEB2}" destId="{865C6953-6A23-488D-BE24-2FF6D9773EAB}" srcOrd="2" destOrd="0" parTransId="{8EDF9AE1-E202-48F4-96D0-AD7ED2EC6BC7}" sibTransId="{21D7D83A-49AC-4CB3-B09C-74A819A3DA5D}"/>
    <dgm:cxn modelId="{9510E53F-2B4D-4BD1-ABB4-C42755B33037}" type="presOf" srcId="{72182F4F-1F3B-4393-823E-03A16A5AAFBB}" destId="{0497E22D-D5D4-43CD-86D4-9E26E2BD30D9}" srcOrd="0" destOrd="0" presId="urn:microsoft.com/office/officeart/2005/8/layout/vProcess5"/>
    <dgm:cxn modelId="{433EDF5B-9ED6-41C6-9A0A-022DAFD9B64C}" type="presOf" srcId="{66F7D805-249F-4EF6-ADBF-CA1E97997246}" destId="{CB0A5450-5E5F-4B3F-BAE8-95726A0E6251}" srcOrd="1" destOrd="0" presId="urn:microsoft.com/office/officeart/2005/8/layout/vProcess5"/>
    <dgm:cxn modelId="{9BB04C45-A5A3-4ECD-AAD8-E10747E1BA48}" type="presOf" srcId="{92F9AA44-1BCA-4125-865B-4B10EC6B3A36}" destId="{3FAEF457-0A16-4682-93A6-424D9F02AA4C}" srcOrd="0" destOrd="0" presId="urn:microsoft.com/office/officeart/2005/8/layout/vProcess5"/>
    <dgm:cxn modelId="{B3E50358-071A-4A06-B4B1-BE7EDFABD976}" type="presOf" srcId="{865C6953-6A23-488D-BE24-2FF6D9773EAB}" destId="{3E443EC5-9F55-4F92-B85D-59B9857ACD39}" srcOrd="1" destOrd="0" presId="urn:microsoft.com/office/officeart/2005/8/layout/vProcess5"/>
    <dgm:cxn modelId="{85873979-521A-4153-ADC1-3F45203A212D}" srcId="{B7AD5591-4D01-4348-9C04-DF73CE44DEB2}" destId="{72182F4F-1F3B-4393-823E-03A16A5AAFBB}" srcOrd="0" destOrd="0" parTransId="{AAFC0786-14C9-40D3-973A-49B14899DA39}" sibTransId="{92F9AA44-1BCA-4125-865B-4B10EC6B3A36}"/>
    <dgm:cxn modelId="{07CAD67A-1C38-418B-B51B-A111A7B5BAD0}" type="presOf" srcId="{72182F4F-1F3B-4393-823E-03A16A5AAFBB}" destId="{5CCBB057-9551-4703-AA42-5C0B6BD6797F}" srcOrd="1" destOrd="0" presId="urn:microsoft.com/office/officeart/2005/8/layout/vProcess5"/>
    <dgm:cxn modelId="{EC324885-3CD9-4309-A9CB-2F0C34235A8F}" type="presOf" srcId="{865C6953-6A23-488D-BE24-2FF6D9773EAB}" destId="{3114B980-A85E-4B28-99C4-06C28F378A32}" srcOrd="0" destOrd="0" presId="urn:microsoft.com/office/officeart/2005/8/layout/vProcess5"/>
    <dgm:cxn modelId="{7F78758C-D48E-408F-BDD1-4951366936ED}" type="presOf" srcId="{3F967C66-DB4B-4F0A-9CB1-700395CBE4EC}" destId="{9179F4B7-7CD6-4D31-BA61-4B26B392D661}" srcOrd="1" destOrd="0" presId="urn:microsoft.com/office/officeart/2005/8/layout/vProcess5"/>
    <dgm:cxn modelId="{3FAEA2AB-F7D1-4BE0-B35C-9FC40795A71F}" srcId="{B7AD5591-4D01-4348-9C04-DF73CE44DEB2}" destId="{3F967C66-DB4B-4F0A-9CB1-700395CBE4EC}" srcOrd="1" destOrd="0" parTransId="{B74BCB34-2FD0-4645-814E-887DA60F51AF}" sibTransId="{6EB324B7-691E-4FE7-9323-8F5F57DC501E}"/>
    <dgm:cxn modelId="{25CF4FED-FDAF-4B85-868D-13BBD2B0C894}" type="presOf" srcId="{21D7D83A-49AC-4CB3-B09C-74A819A3DA5D}" destId="{4C7C4813-21D4-4700-B5CA-1A75D97CB559}" srcOrd="0" destOrd="0" presId="urn:microsoft.com/office/officeart/2005/8/layout/vProcess5"/>
    <dgm:cxn modelId="{ED94049A-2A60-4074-A01C-C0E0B2F7473F}" type="presParOf" srcId="{70C37821-2077-464B-B4B1-936DFCA3F73A}" destId="{13C1C176-83D1-47AA-9D63-26AABC9F759A}" srcOrd="0" destOrd="0" presId="urn:microsoft.com/office/officeart/2005/8/layout/vProcess5"/>
    <dgm:cxn modelId="{8B7D93F5-7EB6-4DC4-9C08-5CC2C571AFBB}" type="presParOf" srcId="{70C37821-2077-464B-B4B1-936DFCA3F73A}" destId="{0497E22D-D5D4-43CD-86D4-9E26E2BD30D9}" srcOrd="1" destOrd="0" presId="urn:microsoft.com/office/officeart/2005/8/layout/vProcess5"/>
    <dgm:cxn modelId="{F83BB263-06AB-4C7B-9EC3-3E8E603D9050}" type="presParOf" srcId="{70C37821-2077-464B-B4B1-936DFCA3F73A}" destId="{4818C542-3D06-4BFC-A641-AD3DFF5ED5FC}" srcOrd="2" destOrd="0" presId="urn:microsoft.com/office/officeart/2005/8/layout/vProcess5"/>
    <dgm:cxn modelId="{97665030-71A5-4EAE-8C64-A7A73B834352}" type="presParOf" srcId="{70C37821-2077-464B-B4B1-936DFCA3F73A}" destId="{3114B980-A85E-4B28-99C4-06C28F378A32}" srcOrd="3" destOrd="0" presId="urn:microsoft.com/office/officeart/2005/8/layout/vProcess5"/>
    <dgm:cxn modelId="{6FBADD6B-49B4-4C58-8AE3-25E5B45F91B1}" type="presParOf" srcId="{70C37821-2077-464B-B4B1-936DFCA3F73A}" destId="{B49D6D15-6E41-41E0-9B4A-C4FE39D0FEC6}" srcOrd="4" destOrd="0" presId="urn:microsoft.com/office/officeart/2005/8/layout/vProcess5"/>
    <dgm:cxn modelId="{B237EAC6-9658-431D-BE61-5426CF347A55}" type="presParOf" srcId="{70C37821-2077-464B-B4B1-936DFCA3F73A}" destId="{3FAEF457-0A16-4682-93A6-424D9F02AA4C}" srcOrd="5" destOrd="0" presId="urn:microsoft.com/office/officeart/2005/8/layout/vProcess5"/>
    <dgm:cxn modelId="{F08D4264-E536-4C98-8DE3-88F006976253}" type="presParOf" srcId="{70C37821-2077-464B-B4B1-936DFCA3F73A}" destId="{32881104-6DEF-493A-A444-B1D8B382170A}" srcOrd="6" destOrd="0" presId="urn:microsoft.com/office/officeart/2005/8/layout/vProcess5"/>
    <dgm:cxn modelId="{3C69238D-0565-4045-AAFF-2ABF2F2547E3}" type="presParOf" srcId="{70C37821-2077-464B-B4B1-936DFCA3F73A}" destId="{4C7C4813-21D4-4700-B5CA-1A75D97CB559}" srcOrd="7" destOrd="0" presId="urn:microsoft.com/office/officeart/2005/8/layout/vProcess5"/>
    <dgm:cxn modelId="{9521A91C-B20A-4578-B8A3-CDECAF7BC503}" type="presParOf" srcId="{70C37821-2077-464B-B4B1-936DFCA3F73A}" destId="{5CCBB057-9551-4703-AA42-5C0B6BD6797F}" srcOrd="8" destOrd="0" presId="urn:microsoft.com/office/officeart/2005/8/layout/vProcess5"/>
    <dgm:cxn modelId="{55407B04-6196-48E3-9103-39F84D60F7D0}" type="presParOf" srcId="{70C37821-2077-464B-B4B1-936DFCA3F73A}" destId="{9179F4B7-7CD6-4D31-BA61-4B26B392D661}" srcOrd="9" destOrd="0" presId="urn:microsoft.com/office/officeart/2005/8/layout/vProcess5"/>
    <dgm:cxn modelId="{9DEA4B6F-4BBF-47DF-874D-186526C76459}" type="presParOf" srcId="{70C37821-2077-464B-B4B1-936DFCA3F73A}" destId="{3E443EC5-9F55-4F92-B85D-59B9857ACD39}" srcOrd="10" destOrd="0" presId="urn:microsoft.com/office/officeart/2005/8/layout/vProcess5"/>
    <dgm:cxn modelId="{DBD1595E-AA8C-406B-8085-62A3510C0A01}" type="presParOf" srcId="{70C37821-2077-464B-B4B1-936DFCA3F73A}" destId="{CB0A5450-5E5F-4B3F-BAE8-95726A0E625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7E22D-D5D4-43CD-86D4-9E26E2BD30D9}">
      <dsp:nvSpPr>
        <dsp:cNvPr id="0" name=""/>
        <dsp:cNvSpPr/>
      </dsp:nvSpPr>
      <dsp:spPr>
        <a:xfrm>
          <a:off x="0" y="0"/>
          <a:ext cx="5091379" cy="12130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Verdana" panose="020B0604030504040204" pitchFamily="34" charset="0"/>
              <a:ea typeface="Verdana" panose="020B0604030504040204" pitchFamily="34" charset="0"/>
            </a:rPr>
            <a:t>Overview</a:t>
          </a:r>
        </a:p>
      </dsp:txBody>
      <dsp:txXfrm>
        <a:off x="35529" y="35529"/>
        <a:ext cx="3679908" cy="1141985"/>
      </dsp:txXfrm>
    </dsp:sp>
    <dsp:sp modelId="{4818C542-3D06-4BFC-A641-AD3DFF5ED5FC}">
      <dsp:nvSpPr>
        <dsp:cNvPr id="0" name=""/>
        <dsp:cNvSpPr/>
      </dsp:nvSpPr>
      <dsp:spPr>
        <a:xfrm>
          <a:off x="426403" y="1433596"/>
          <a:ext cx="5091379" cy="1213043"/>
        </a:xfrm>
        <a:prstGeom prst="roundRect">
          <a:avLst>
            <a:gd name="adj" fmla="val 10000"/>
          </a:avLst>
        </a:prstGeom>
        <a:solidFill>
          <a:schemeClr val="accent2">
            <a:hueOff val="37813"/>
            <a:satOff val="4346"/>
            <a:lumOff val="-34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Verdana" panose="020B0604030504040204" pitchFamily="34" charset="0"/>
              <a:ea typeface="Verdana" panose="020B0604030504040204" pitchFamily="34" charset="0"/>
            </a:rPr>
            <a:t>ALHRM Rollout</a:t>
          </a:r>
        </a:p>
      </dsp:txBody>
      <dsp:txXfrm>
        <a:off x="461932" y="1469125"/>
        <a:ext cx="3805440" cy="1141985"/>
      </dsp:txXfrm>
    </dsp:sp>
    <dsp:sp modelId="{3114B980-A85E-4B28-99C4-06C28F378A32}">
      <dsp:nvSpPr>
        <dsp:cNvPr id="0" name=""/>
        <dsp:cNvSpPr/>
      </dsp:nvSpPr>
      <dsp:spPr>
        <a:xfrm>
          <a:off x="846441" y="2867192"/>
          <a:ext cx="5091379" cy="1213043"/>
        </a:xfrm>
        <a:prstGeom prst="roundRect">
          <a:avLst>
            <a:gd name="adj" fmla="val 10000"/>
          </a:avLst>
        </a:prstGeom>
        <a:solidFill>
          <a:schemeClr val="accent2">
            <a:hueOff val="75626"/>
            <a:satOff val="8693"/>
            <a:lumOff val="-69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Verdana" panose="020B0604030504040204" pitchFamily="34" charset="0"/>
              <a:ea typeface="Verdana" panose="020B0604030504040204" pitchFamily="34" charset="0"/>
            </a:rPr>
            <a:t>Training/Support</a:t>
          </a:r>
        </a:p>
      </dsp:txBody>
      <dsp:txXfrm>
        <a:off x="881970" y="2902721"/>
        <a:ext cx="3811804" cy="1141985"/>
      </dsp:txXfrm>
    </dsp:sp>
    <dsp:sp modelId="{B49D6D15-6E41-41E0-9B4A-C4FE39D0FEC6}">
      <dsp:nvSpPr>
        <dsp:cNvPr id="0" name=""/>
        <dsp:cNvSpPr/>
      </dsp:nvSpPr>
      <dsp:spPr>
        <a:xfrm>
          <a:off x="1272844" y="4300788"/>
          <a:ext cx="5091379" cy="1213043"/>
        </a:xfrm>
        <a:prstGeom prst="roundRect">
          <a:avLst>
            <a:gd name="adj" fmla="val 10000"/>
          </a:avLst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Verdana" panose="020B0604030504040204" pitchFamily="34" charset="0"/>
              <a:ea typeface="Verdana" panose="020B0604030504040204" pitchFamily="34" charset="0"/>
            </a:rPr>
            <a:t>Q&amp;A</a:t>
          </a:r>
        </a:p>
      </dsp:txBody>
      <dsp:txXfrm>
        <a:off x="1308373" y="4336317"/>
        <a:ext cx="3805440" cy="1141985"/>
      </dsp:txXfrm>
    </dsp:sp>
    <dsp:sp modelId="{3FAEF457-0A16-4682-93A6-424D9F02AA4C}">
      <dsp:nvSpPr>
        <dsp:cNvPr id="0" name=""/>
        <dsp:cNvSpPr/>
      </dsp:nvSpPr>
      <dsp:spPr>
        <a:xfrm>
          <a:off x="4302901" y="929080"/>
          <a:ext cx="788477" cy="78847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4480308" y="929080"/>
        <a:ext cx="433663" cy="593329"/>
      </dsp:txXfrm>
    </dsp:sp>
    <dsp:sp modelId="{32881104-6DEF-493A-A444-B1D8B382170A}">
      <dsp:nvSpPr>
        <dsp:cNvPr id="0" name=""/>
        <dsp:cNvSpPr/>
      </dsp:nvSpPr>
      <dsp:spPr>
        <a:xfrm>
          <a:off x="4729304" y="2362677"/>
          <a:ext cx="788477" cy="78847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14651"/>
            <a:satOff val="3964"/>
            <a:lumOff val="-44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14651"/>
              <a:satOff val="3964"/>
              <a:lumOff val="-4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4906711" y="2362677"/>
        <a:ext cx="433663" cy="593329"/>
      </dsp:txXfrm>
    </dsp:sp>
    <dsp:sp modelId="{4C7C4813-21D4-4700-B5CA-1A75D97CB559}">
      <dsp:nvSpPr>
        <dsp:cNvPr id="0" name=""/>
        <dsp:cNvSpPr/>
      </dsp:nvSpPr>
      <dsp:spPr>
        <a:xfrm>
          <a:off x="5149343" y="3796273"/>
          <a:ext cx="788477" cy="78847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29303"/>
            <a:satOff val="7928"/>
            <a:lumOff val="-8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29303"/>
              <a:satOff val="7928"/>
              <a:lumOff val="-8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5326750" y="3796273"/>
        <a:ext cx="433663" cy="593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46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will now have Picklist to help you complete the fields.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Calendar fields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Buttons at the top of the page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86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The Leave Management (LEAVM) activity folder makes it easy for you to administer leave-related information and activities by gathering all of the necessary pages together into one place.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The Leave Balance displays the leave balances for selected employee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57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any combination of the Filters to narrow your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99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503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49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091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01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92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543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67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76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 worries, we will prepare you ahead of time by providing just-in-time hands-on training.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you will have access to a wealth of Job Aids to assist you on the job.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014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have your back with the Personnel and Payroll Help Desk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are asking for a Point of Contact(s) to help streamline the call volume.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04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828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94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ALHRM is a modern solution that is built off the latest available technologies and incorporates a web-based solution that is streamlined and intuitive for the end user.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Simple, clean user experience that progressively presents data to the user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Intuitive data arrangement/structure throughout the system – as the user works through the tabs it progresses through and provides the specific information needed at each point and it uses the information to build the end result (ex – Employee Profile Management Folder – Employee Status Maintenance, Employee Activity Pay Parameter, Attributes, Emergency Contact, Address, etc.).  </a:t>
            </a:r>
          </a:p>
          <a:p>
            <a:endParaRPr lang="en-US" dirty="0"/>
          </a:p>
          <a:p>
            <a:r>
              <a:rPr lang="en-US" b="1" dirty="0"/>
              <a:t>Advantage ALHRM solution provides the ability to tailor the application based on the user’s business roles; presents workflow, data, and analytics tailored for a member’s specific role on a single, easy-to-navigate screen.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One User can have one to many business roles; users can tailor the application based on the business roles that they have been assigned.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Business Roles are the organization of data, the fields users see, and how users navigate and access data.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business roles will drive the presentation and experience of the user and the defining of the roles and business processes are configuration items.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Roles drive the Homepage that the users see, the Primary (Left Hand) Navigation, the Business Processes flow, the look and feel of the pages the user has access to.</a:t>
            </a:r>
          </a:p>
          <a:p>
            <a:endParaRPr lang="en-US" dirty="0"/>
          </a:p>
          <a:p>
            <a:r>
              <a:rPr lang="en-US" b="1" dirty="0"/>
              <a:t>Enhanced Opportunities to extract data in a user-friendly format and the ability to search for crucial information needed to complete one’s role/ responsibility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Single Search field available that will be leveraged to pull information that is visible to the User (based on their Security Role) – use for navigation.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System is more intuitive for members who are not *experts*; for example, a page code is not needed (they can still be used but for a member who may not be as familiar they can search on Employee and they will see everything related to Employee to be able to navigate; if they were looking for Employee Attributes that would then be returned and they can select it – for an *expert* user they can still type in ATTR)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Users can create “on demand” extract; ad hoc inquiries can be executed, and data extracted for review in a .csv format.</a:t>
            </a:r>
          </a:p>
          <a:p>
            <a:endParaRPr lang="en-US" dirty="0"/>
          </a:p>
          <a:p>
            <a:r>
              <a:rPr lang="en-US" b="1" dirty="0"/>
              <a:t>ALHRM solution provides real time support/ assistance directly in the application; User-Guides, System Administration Guides and Page Help are available for ALHRM users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Documentation is available for reference at any time; user can select Page Help and it will include specific assistance for a field that a user is accessing, ability to access the User-Guide (features/ functions in the application that can be leveraged by the User), ability to access the System Administration Guide that is more focused on setup (ex-System Administrator who will set up Security Roles, etc.) </a:t>
            </a:r>
          </a:p>
          <a:p>
            <a:r>
              <a:rPr lang="en-US" dirty="0"/>
              <a:t> </a:t>
            </a:r>
          </a:p>
          <a:p>
            <a:r>
              <a:rPr lang="en-US" b="1" dirty="0"/>
              <a:t>Configurable Page &amp; Grid Layouts for Users</a:t>
            </a:r>
          </a:p>
          <a:p>
            <a:r>
              <a:rPr lang="en-US" dirty="0"/>
              <a:t>Each User will have the ability to make updates to Pages that include Grid Layouts so that the information focuses on the role/ job that they need to complete – it will be representative of what the member needs to be able to see to focus on the work that they need to complete. </a:t>
            </a:r>
          </a:p>
          <a:p>
            <a:r>
              <a:rPr lang="en-US" dirty="0"/>
              <a:t>Example: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Time Catalog – the Grid in the solution includes Employee ID, Appt ID, </a:t>
            </a:r>
            <a:r>
              <a:rPr lang="en-US" dirty="0" err="1"/>
              <a:t>Firstname</a:t>
            </a:r>
            <a:r>
              <a:rPr lang="en-US" dirty="0"/>
              <a:t>, </a:t>
            </a:r>
            <a:r>
              <a:rPr lang="en-US" dirty="0" err="1"/>
              <a:t>Lastname</a:t>
            </a:r>
            <a:r>
              <a:rPr lang="en-US" dirty="0"/>
              <a:t>, Transaction Code and ID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User may want additional information – the user will select the Grid icon and add additional column – example Home Dept/ Unit; Comments; can also remove items in this case that may have been part of the initial delivery that the User does not want to see.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Gear icon is used to make the adjustments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24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87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1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95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ESMT screen you use today in GHRS.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53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the ESMT screen in ALHRM. Now you have a modern screen to complete your familiar task.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Clearly defined fields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 scroll bar to navigate the full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6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69931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01866" y="6356349"/>
            <a:ext cx="752374" cy="365125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60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69931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60026"/>
            <a:ext cx="2743200" cy="365125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8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69931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60026"/>
            <a:ext cx="2743200" cy="365125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67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5" y="690511"/>
            <a:ext cx="518582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25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1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5583" y="737115"/>
            <a:ext cx="4640418" cy="5407091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88461" y="737115"/>
            <a:ext cx="4449712" cy="5407091"/>
          </a:xfrm>
        </p:spPr>
        <p:txBody>
          <a:bodyPr lIns="0" tIns="0" rIns="0" bIns="0" anchor="ctr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9F5D75-1D8F-F695-81F8-4A6D0C6782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00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Pictur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1278294"/>
            <a:ext cx="5000318" cy="490414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2169" y="-1"/>
            <a:ext cx="4635426" cy="68579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97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69931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60026"/>
            <a:ext cx="2743200" cy="365125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9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69931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60026"/>
            <a:ext cx="2743200" cy="365125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9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69931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24400" y="6360026"/>
            <a:ext cx="2743200" cy="365125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90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269931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724400" y="6360026"/>
            <a:ext cx="2743200" cy="365125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8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69931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24400" y="6360026"/>
            <a:ext cx="2743200" cy="365125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8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269931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60026"/>
            <a:ext cx="2743200" cy="365125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5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69931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24400" y="6360026"/>
            <a:ext cx="2743200" cy="365125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69931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24400" y="6360026"/>
            <a:ext cx="2743200" cy="365125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91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375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99F94A-EF96-220F-18C8-674D87BEE6C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24442" y="6356348"/>
            <a:ext cx="2743200" cy="351369"/>
          </a:xfrm>
          <a:prstGeom prst="rect">
            <a:avLst/>
          </a:prstGeom>
        </p:spPr>
      </p:pic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5A2E75E-CF92-975F-9106-07950A3E26D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179072" y="5861957"/>
            <a:ext cx="914400" cy="89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6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uilding with a dome and a flag on top">
            <a:extLst>
              <a:ext uri="{FF2B5EF4-FFF2-40B4-BE49-F238E27FC236}">
                <a16:creationId xmlns:a16="http://schemas.microsoft.com/office/drawing/2014/main" id="{109A1683-EBE9-A5D8-772E-955C30F0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687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454C9E-20FB-B999-9303-C71D1334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414" y="5567850"/>
            <a:ext cx="4659025" cy="108437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7200" kern="1200" cap="all" spc="200" baseline="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ALHRM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6DBC78-5AD8-BDF9-94B2-D98886D4C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48" y="148855"/>
            <a:ext cx="4659026" cy="5967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3E3628-6C7F-B845-4279-512253EBE175}"/>
              </a:ext>
            </a:extLst>
          </p:cNvPr>
          <p:cNvSpPr txBox="1"/>
          <p:nvPr/>
        </p:nvSpPr>
        <p:spPr>
          <a:xfrm>
            <a:off x="3883214" y="6272079"/>
            <a:ext cx="4781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Human Resource Management</a:t>
            </a:r>
          </a:p>
        </p:txBody>
      </p:sp>
      <p:pic>
        <p:nvPicPr>
          <p:cNvPr id="27" name="Picture 2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8B0469-C9AC-C186-CDA3-031A6FF65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58" y="808533"/>
            <a:ext cx="1371600" cy="13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2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193FD5-6A49-7562-EA76-F15D42E1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F4F716C-D873-2861-D0E8-F99FB2CE187B}"/>
              </a:ext>
            </a:extLst>
          </p:cNvPr>
          <p:cNvSpPr txBox="1"/>
          <p:nvPr/>
        </p:nvSpPr>
        <p:spPr>
          <a:xfrm>
            <a:off x="865140" y="96301"/>
            <a:ext cx="6342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BAF924-89FE-E798-56E6-2D8D2D0B5D24}"/>
              </a:ext>
            </a:extLst>
          </p:cNvPr>
          <p:cNvSpPr txBox="1"/>
          <p:nvPr/>
        </p:nvSpPr>
        <p:spPr>
          <a:xfrm>
            <a:off x="1494503" y="915617"/>
            <a:ext cx="100780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200" dirty="0">
                <a:latin typeface="Verdana" panose="020B0604030504040204" pitchFamily="34" charset="0"/>
                <a:ea typeface="Verdana" panose="020B0604030504040204" pitchFamily="34" charset="0"/>
              </a:rPr>
              <a:t>ESMT in ALHRM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E286D-8B1A-7DA2-E1C1-277280B514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52975" y="1479627"/>
            <a:ext cx="8961120" cy="48346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B8D96D7-A66A-1472-FB33-6D1397228D71}"/>
              </a:ext>
            </a:extLst>
          </p:cNvPr>
          <p:cNvSpPr/>
          <p:nvPr/>
        </p:nvSpPr>
        <p:spPr>
          <a:xfrm>
            <a:off x="10030023" y="2762813"/>
            <a:ext cx="984072" cy="584776"/>
          </a:xfrm>
          <a:prstGeom prst="wedgeRoundRectCallout">
            <a:avLst>
              <a:gd name="adj1" fmla="val -63021"/>
              <a:gd name="adj2" fmla="val 7658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20594-2EF1-D1E8-85E6-2F46E2B6CD12}"/>
              </a:ext>
            </a:extLst>
          </p:cNvPr>
          <p:cNvSpPr txBox="1"/>
          <p:nvPr/>
        </p:nvSpPr>
        <p:spPr>
          <a:xfrm>
            <a:off x="10064585" y="2855146"/>
            <a:ext cx="9149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Picklist</a:t>
            </a:r>
          </a:p>
        </p:txBody>
      </p:sp>
    </p:spTree>
    <p:extLst>
      <p:ext uri="{BB962C8B-B14F-4D97-AF65-F5344CB8AC3E}">
        <p14:creationId xmlns:p14="http://schemas.microsoft.com/office/powerpoint/2010/main" val="4274740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193FD5-6A49-7562-EA76-F15D42E1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F4F716C-D873-2861-D0E8-F99FB2CE187B}"/>
              </a:ext>
            </a:extLst>
          </p:cNvPr>
          <p:cNvSpPr txBox="1"/>
          <p:nvPr/>
        </p:nvSpPr>
        <p:spPr>
          <a:xfrm>
            <a:off x="865140" y="96301"/>
            <a:ext cx="6342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BAF924-89FE-E798-56E6-2D8D2D0B5D24}"/>
              </a:ext>
            </a:extLst>
          </p:cNvPr>
          <p:cNvSpPr txBox="1"/>
          <p:nvPr/>
        </p:nvSpPr>
        <p:spPr>
          <a:xfrm>
            <a:off x="1494503" y="845945"/>
            <a:ext cx="100780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200" dirty="0">
                <a:latin typeface="Verdana" panose="020B0604030504040204" pitchFamily="34" charset="0"/>
                <a:ea typeface="Verdana" panose="020B0604030504040204" pitchFamily="34" charset="0"/>
              </a:rPr>
              <a:t>Leave Balance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DC60BE-6858-86C3-0A40-FA312659C4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24375" y="1472478"/>
            <a:ext cx="9418320" cy="45017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83311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193FD5-6A49-7562-EA76-F15D42E1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F4F716C-D873-2861-D0E8-F99FB2CE187B}"/>
              </a:ext>
            </a:extLst>
          </p:cNvPr>
          <p:cNvSpPr txBox="1"/>
          <p:nvPr/>
        </p:nvSpPr>
        <p:spPr>
          <a:xfrm>
            <a:off x="865140" y="96301"/>
            <a:ext cx="6342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BAF924-89FE-E798-56E6-2D8D2D0B5D24}"/>
              </a:ext>
            </a:extLst>
          </p:cNvPr>
          <p:cNvSpPr txBox="1"/>
          <p:nvPr/>
        </p:nvSpPr>
        <p:spPr>
          <a:xfrm>
            <a:off x="2373014" y="837236"/>
            <a:ext cx="83210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200" dirty="0">
                <a:latin typeface="Verdana" panose="020B0604030504040204" pitchFamily="34" charset="0"/>
                <a:ea typeface="Verdana" panose="020B0604030504040204" pitchFamily="34" charset="0"/>
              </a:rPr>
              <a:t>Employee Profile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4760F4-0330-78C6-9E6E-8FE3FF7C83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18734" y="1543934"/>
            <a:ext cx="8229600" cy="46562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16006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193FD5-6A49-7562-EA76-F15D42E1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31E7C79-2A38-8206-0F9D-B171CDEF3AF2}"/>
              </a:ext>
            </a:extLst>
          </p:cNvPr>
          <p:cNvSpPr txBox="1"/>
          <p:nvPr/>
        </p:nvSpPr>
        <p:spPr>
          <a:xfrm>
            <a:off x="1602079" y="907095"/>
            <a:ext cx="10259133" cy="5513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50" kern="1200" spc="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We are going with an </a:t>
            </a:r>
            <a:r>
              <a:rPr lang="en-US" sz="245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Al</a:t>
            </a:r>
            <a:r>
              <a:rPr lang="en-US" sz="2450" kern="1200" spc="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l-In-One implementation methodology allowing all agencies to go live with the new system simultaneously. The advantages of this approach are:</a:t>
            </a:r>
          </a:p>
          <a:p>
            <a:pPr marL="461963" marR="0" lvl="0" indent="-461963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50" kern="1200" spc="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Less risk for data integrity and end-of-year processes such as W2s, tax filings, and report balancing</a:t>
            </a:r>
          </a:p>
          <a:p>
            <a:pPr marL="461963" marR="0" lvl="0" indent="-461963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50" kern="1200" spc="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No duplication of production updates which would be required for maintaining two systems</a:t>
            </a:r>
          </a:p>
          <a:p>
            <a:pPr marL="461963" marR="0" lvl="0" indent="-461963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50" kern="1200" spc="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No issues with employee transfers between agencies on different systems</a:t>
            </a:r>
            <a:endParaRPr lang="en-US" sz="2450" spc="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marL="461963" marR="0" lvl="0" indent="-461963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50" kern="1200" spc="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We will use a two-phase rollout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394BF7-52FE-B5B4-929F-9CFA2731455F}"/>
              </a:ext>
            </a:extLst>
          </p:cNvPr>
          <p:cNvSpPr txBox="1"/>
          <p:nvPr/>
        </p:nvSpPr>
        <p:spPr>
          <a:xfrm>
            <a:off x="865140" y="88331"/>
            <a:ext cx="103829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spc="200" dirty="0">
                <a:latin typeface="Verdana" panose="020B0604030504040204" pitchFamily="34" charset="0"/>
                <a:ea typeface="Verdana" panose="020B0604030504040204" pitchFamily="34" charset="0"/>
              </a:rPr>
              <a:t>ALHRM Rollout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674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193FD5-6A49-7562-EA76-F15D42E1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31E7C79-2A38-8206-0F9D-B171CDEF3AF2}"/>
              </a:ext>
            </a:extLst>
          </p:cNvPr>
          <p:cNvSpPr txBox="1"/>
          <p:nvPr/>
        </p:nvSpPr>
        <p:spPr>
          <a:xfrm>
            <a:off x="1602079" y="1281568"/>
            <a:ext cx="10259133" cy="452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The first parallel payroll will be a </a:t>
            </a:r>
            <a:r>
              <a:rPr lang="en-US" sz="2600" b="1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mock test</a:t>
            </a:r>
            <a:endParaRPr lang="en-US" sz="2600" spc="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marL="914400" lvl="1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Agencies will key </a:t>
            </a:r>
            <a:r>
              <a:rPr lang="en-US" sz="2600" b="1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all</a:t>
            </a:r>
            <a:r>
              <a:rPr lang="en-US" sz="26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employee updates in both GHRS and ALHRM</a:t>
            </a:r>
          </a:p>
          <a:p>
            <a:pPr marL="914400" lvl="1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eSTART time and leave files will be uploaded to both systems </a:t>
            </a:r>
          </a:p>
          <a:p>
            <a:pPr marL="457200" marR="0" lvl="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SPD, Comptroller, and Agencies will review both systems for payroll differences</a:t>
            </a:r>
          </a:p>
          <a:p>
            <a:pPr marL="457200" marR="0" lvl="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Document lessons learned and provide appropriate resolutions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394BF7-52FE-B5B4-929F-9CFA2731455F}"/>
              </a:ext>
            </a:extLst>
          </p:cNvPr>
          <p:cNvSpPr txBox="1"/>
          <p:nvPr/>
        </p:nvSpPr>
        <p:spPr>
          <a:xfrm>
            <a:off x="865140" y="88331"/>
            <a:ext cx="103829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spc="200" dirty="0">
                <a:latin typeface="Verdana" panose="020B0604030504040204" pitchFamily="34" charset="0"/>
                <a:ea typeface="Verdana" panose="020B0604030504040204" pitchFamily="34" charset="0"/>
              </a:rPr>
              <a:t>ALHRM Rollout - Mock Parallel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55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193FD5-6A49-7562-EA76-F15D42E1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31E7C79-2A38-8206-0F9D-B171CDEF3AF2}"/>
              </a:ext>
            </a:extLst>
          </p:cNvPr>
          <p:cNvSpPr txBox="1"/>
          <p:nvPr/>
        </p:nvSpPr>
        <p:spPr>
          <a:xfrm>
            <a:off x="1602079" y="1281008"/>
            <a:ext cx="8408034" cy="4526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Mock Parallel Pay Periods</a:t>
            </a:r>
          </a:p>
          <a:p>
            <a:pPr marL="1371600" lvl="2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Semi-monthly arrears 9/1 - 9/15</a:t>
            </a:r>
          </a:p>
          <a:p>
            <a:pPr marL="1714500" lvl="3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Paid 10/1</a:t>
            </a:r>
          </a:p>
          <a:p>
            <a:pPr marL="1371600" lvl="2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Semi-monthly current 9/16 - 9/30</a:t>
            </a:r>
          </a:p>
          <a:p>
            <a:pPr marL="1714500" lvl="3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Paid 9/30</a:t>
            </a:r>
          </a:p>
          <a:p>
            <a:pPr marL="1371600" lvl="2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Monthly 9/1 - 9/30</a:t>
            </a:r>
          </a:p>
          <a:p>
            <a:pPr marL="1714500" lvl="3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Paid 9/30</a:t>
            </a:r>
          </a:p>
          <a:p>
            <a:pPr marL="1257300" lvl="2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sz="2400" spc="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B00F1F-0041-0062-CCF1-3059E5967C41}"/>
              </a:ext>
            </a:extLst>
          </p:cNvPr>
          <p:cNvSpPr txBox="1"/>
          <p:nvPr/>
        </p:nvSpPr>
        <p:spPr>
          <a:xfrm>
            <a:off x="865140" y="88331"/>
            <a:ext cx="103829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spc="200" dirty="0">
                <a:latin typeface="Verdana" panose="020B0604030504040204" pitchFamily="34" charset="0"/>
                <a:ea typeface="Verdana" panose="020B0604030504040204" pitchFamily="34" charset="0"/>
              </a:rPr>
              <a:t>ALHRM Rollout – Mock Parallel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25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193FD5-6A49-7562-EA76-F15D42E1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31E7C79-2A38-8206-0F9D-B171CDEF3AF2}"/>
              </a:ext>
            </a:extLst>
          </p:cNvPr>
          <p:cNvSpPr txBox="1"/>
          <p:nvPr/>
        </p:nvSpPr>
        <p:spPr>
          <a:xfrm>
            <a:off x="984069" y="932509"/>
            <a:ext cx="10936998" cy="536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lvl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Mock Parallel Payroll Dates</a:t>
            </a:r>
          </a:p>
          <a:p>
            <a:pPr marL="1027113" lvl="2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September 11 - GHRS down at 12:00p.m. (Noon) to run COLA</a:t>
            </a:r>
          </a:p>
          <a:p>
            <a:pPr marL="1027113" lvl="2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September 13 - GHRS online to key transactions</a:t>
            </a:r>
          </a:p>
          <a:p>
            <a:pPr marL="1027113" lvl="2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September 19 - ALHRM available to review employee data and key transactions</a:t>
            </a:r>
          </a:p>
          <a:p>
            <a:pPr marL="1598613" lvl="3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All transactions must</a:t>
            </a:r>
            <a:r>
              <a:rPr lang="en-US" sz="24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be keyed in both GHRS and ALHRM </a:t>
            </a:r>
          </a:p>
          <a:p>
            <a:pPr marL="1027113" lvl="2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September 27 - GHRS and ALHRM down at 10 a.m.</a:t>
            </a:r>
            <a:endParaRPr lang="en-US" sz="2400" kern="100" spc="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marL="1027113" lvl="2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State Business Systems (SBS) will provide agencies with any payroll differences for review</a:t>
            </a:r>
            <a:endParaRPr lang="en-US" sz="2400" spc="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B00F1F-0041-0062-CCF1-3059E5967C41}"/>
              </a:ext>
            </a:extLst>
          </p:cNvPr>
          <p:cNvSpPr txBox="1"/>
          <p:nvPr/>
        </p:nvSpPr>
        <p:spPr>
          <a:xfrm>
            <a:off x="865140" y="88331"/>
            <a:ext cx="103829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spc="200" dirty="0">
                <a:latin typeface="Verdana" panose="020B0604030504040204" pitchFamily="34" charset="0"/>
                <a:ea typeface="Verdana" panose="020B0604030504040204" pitchFamily="34" charset="0"/>
              </a:rPr>
              <a:t>ALHRM Rollout – Mock Parallel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36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193FD5-6A49-7562-EA76-F15D42E1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BAF924-89FE-E798-56E6-2D8D2D0B5D24}"/>
              </a:ext>
            </a:extLst>
          </p:cNvPr>
          <p:cNvSpPr txBox="1"/>
          <p:nvPr/>
        </p:nvSpPr>
        <p:spPr>
          <a:xfrm>
            <a:off x="865140" y="88331"/>
            <a:ext cx="103829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spc="200" dirty="0">
                <a:latin typeface="Verdana" panose="020B0604030504040204" pitchFamily="34" charset="0"/>
                <a:ea typeface="Verdana" panose="020B0604030504040204" pitchFamily="34" charset="0"/>
              </a:rPr>
              <a:t>ALHRM Rollout – Go Live Parallel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1E7C79-2A38-8206-0F9D-B171CDEF3AF2}"/>
              </a:ext>
            </a:extLst>
          </p:cNvPr>
          <p:cNvSpPr txBox="1"/>
          <p:nvPr/>
        </p:nvSpPr>
        <p:spPr>
          <a:xfrm>
            <a:off x="1297279" y="868606"/>
            <a:ext cx="10259133" cy="6115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The second parallel payroll will be </a:t>
            </a:r>
            <a:r>
              <a:rPr lang="en-US" sz="2600" b="1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Go Live! </a:t>
            </a:r>
          </a:p>
          <a:p>
            <a:pPr marL="800100" lvl="1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Agencies will key </a:t>
            </a:r>
            <a:r>
              <a:rPr lang="en-US" sz="2600" b="1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all</a:t>
            </a:r>
            <a:r>
              <a:rPr lang="en-US" sz="26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employee updates in both GHRS and ALHRM</a:t>
            </a:r>
          </a:p>
          <a:p>
            <a:pPr marL="800100" lvl="1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eSTART time and leave files will be uploaded to both systems</a:t>
            </a:r>
          </a:p>
          <a:p>
            <a:pPr marL="457200" marR="0" lvl="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SPD, Comptroller, and Agencies will review both systems for payroll differences</a:t>
            </a:r>
          </a:p>
          <a:p>
            <a:pPr marL="457200" marR="0" lvl="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After payroll verification, ALHRM is live and the official system of record</a:t>
            </a:r>
          </a:p>
          <a:p>
            <a:pPr marL="457200" marR="0" lvl="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GHRS will be available in view mode through March 2025</a:t>
            </a: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spc="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0831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193FD5-6A49-7562-EA76-F15D42E1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31E7C79-2A38-8206-0F9D-B171CDEF3AF2}"/>
              </a:ext>
            </a:extLst>
          </p:cNvPr>
          <p:cNvSpPr txBox="1"/>
          <p:nvPr/>
        </p:nvSpPr>
        <p:spPr>
          <a:xfrm>
            <a:off x="1679247" y="1388544"/>
            <a:ext cx="8408034" cy="281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Go Live Parallel Pay Periods</a:t>
            </a:r>
          </a:p>
          <a:p>
            <a:pPr marL="1200150" lvl="1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6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Semi-monthly arrears 10/16 - 10/31</a:t>
            </a:r>
          </a:p>
          <a:p>
            <a:pPr marL="1543050" lvl="2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6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Paid 11/15</a:t>
            </a:r>
          </a:p>
          <a:p>
            <a:pPr marL="1200150" lvl="1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6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Semi-monthly current 11/1 - 11/15</a:t>
            </a:r>
          </a:p>
          <a:p>
            <a:pPr marL="1543050" lvl="2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6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Paid 11/15</a:t>
            </a:r>
            <a:endParaRPr lang="en-US" sz="2600" spc="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B00F1F-0041-0062-CCF1-3059E5967C41}"/>
              </a:ext>
            </a:extLst>
          </p:cNvPr>
          <p:cNvSpPr txBox="1"/>
          <p:nvPr/>
        </p:nvSpPr>
        <p:spPr>
          <a:xfrm>
            <a:off x="865140" y="88331"/>
            <a:ext cx="103829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spc="200" dirty="0">
                <a:latin typeface="Verdana" panose="020B0604030504040204" pitchFamily="34" charset="0"/>
                <a:ea typeface="Verdana" panose="020B0604030504040204" pitchFamily="34" charset="0"/>
              </a:rPr>
              <a:t>ALHRM Rollout – Go Live Parallel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73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193FD5-6A49-7562-EA76-F15D42E1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31E7C79-2A38-8206-0F9D-B171CDEF3AF2}"/>
              </a:ext>
            </a:extLst>
          </p:cNvPr>
          <p:cNvSpPr txBox="1"/>
          <p:nvPr/>
        </p:nvSpPr>
        <p:spPr>
          <a:xfrm>
            <a:off x="959666" y="941207"/>
            <a:ext cx="10962367" cy="5511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lvl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Go Live Parallel Payroll Dates</a:t>
            </a:r>
          </a:p>
          <a:p>
            <a:pPr marL="1027113" lvl="2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October 29 – GHRS down at 12:00 p.m. (Noon)</a:t>
            </a:r>
          </a:p>
          <a:p>
            <a:pPr marL="1027113" lvl="2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October 30 - GHRS online to key transactions</a:t>
            </a:r>
          </a:p>
          <a:p>
            <a:pPr marL="1027113" lvl="2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November 5 - ALHRM available to review employee data and key transactions</a:t>
            </a:r>
          </a:p>
          <a:p>
            <a:pPr marL="1484313" lvl="3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All transactions must</a:t>
            </a:r>
            <a:r>
              <a:rPr lang="en-US" sz="24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be keyed in both GHRS and ALHRM </a:t>
            </a:r>
          </a:p>
          <a:p>
            <a:pPr marL="1027113" lvl="2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November 12 - GHRS and ALHRM down at 10 a.m.</a:t>
            </a:r>
          </a:p>
          <a:p>
            <a:pPr marL="1027113" lvl="2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State Business Systems (SBS) will provide agencies with any payroll differences for review</a:t>
            </a:r>
          </a:p>
          <a:p>
            <a:pPr marL="1027113" lvl="2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sz="2600" spc="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B00F1F-0041-0062-CCF1-3059E5967C41}"/>
              </a:ext>
            </a:extLst>
          </p:cNvPr>
          <p:cNvSpPr txBox="1"/>
          <p:nvPr/>
        </p:nvSpPr>
        <p:spPr>
          <a:xfrm>
            <a:off x="865140" y="88331"/>
            <a:ext cx="103829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spc="200" dirty="0">
                <a:latin typeface="Verdana" panose="020B0604030504040204" pitchFamily="34" charset="0"/>
                <a:ea typeface="Verdana" panose="020B0604030504040204" pitchFamily="34" charset="0"/>
              </a:rPr>
              <a:t>ALHRM Rollout – Go Live Parallel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690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97761-0B88-A5E8-0B78-C39173D0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11" y="988033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Agenda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7415DF1-63AE-E117-125B-445C99884335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176250159"/>
              </p:ext>
            </p:extLst>
          </p:nvPr>
        </p:nvGraphicFramePr>
        <p:xfrm>
          <a:off x="4423955" y="598279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340446-C8D0-DE3E-96C2-60CFF75A07C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837324" y="6532044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55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193FD5-6A49-7562-EA76-F15D42E1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F4F716C-D873-2861-D0E8-F99FB2CE187B}"/>
              </a:ext>
            </a:extLst>
          </p:cNvPr>
          <p:cNvSpPr txBox="1"/>
          <p:nvPr/>
        </p:nvSpPr>
        <p:spPr>
          <a:xfrm>
            <a:off x="1070042" y="91036"/>
            <a:ext cx="6342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Training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AB69BD-96B6-2508-B8E0-1D6A2C773D0C}"/>
              </a:ext>
            </a:extLst>
          </p:cNvPr>
          <p:cNvSpPr txBox="1"/>
          <p:nvPr/>
        </p:nvSpPr>
        <p:spPr>
          <a:xfrm>
            <a:off x="1602079" y="968880"/>
            <a:ext cx="940555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Training will begin in July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Lecture (in person)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Instructor-led hands-on training (in person)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Job Aids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Manuals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Recorded sessions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Practice environment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Users must attend training before September 19, 2024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Registration will be available on the SBS Training Registration page (https://sbsapptraining.alabama.gov)</a:t>
            </a:r>
          </a:p>
        </p:txBody>
      </p:sp>
    </p:spTree>
    <p:extLst>
      <p:ext uri="{BB962C8B-B14F-4D97-AF65-F5344CB8AC3E}">
        <p14:creationId xmlns:p14="http://schemas.microsoft.com/office/powerpoint/2010/main" val="1813762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193FD5-6A49-7562-EA76-F15D42E1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3AC9E11-EDBB-3096-927B-FD4FD472414E}"/>
              </a:ext>
            </a:extLst>
          </p:cNvPr>
          <p:cNvSpPr txBox="1"/>
          <p:nvPr/>
        </p:nvSpPr>
        <p:spPr>
          <a:xfrm>
            <a:off x="865140" y="108155"/>
            <a:ext cx="104222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kern="1200" spc="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Next Steps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92E0B6-4E86-8E79-03C6-CA0D12E267D4}"/>
              </a:ext>
            </a:extLst>
          </p:cNvPr>
          <p:cNvSpPr txBox="1"/>
          <p:nvPr/>
        </p:nvSpPr>
        <p:spPr>
          <a:xfrm>
            <a:off x="1602079" y="917859"/>
            <a:ext cx="9999406" cy="5379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Requests for your Agency Points of contact (POC) will be forthcoming</a:t>
            </a:r>
            <a:endParaRPr lang="en-US" sz="26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Questions should be directed to Agency POC</a:t>
            </a:r>
            <a:endParaRPr lang="en-US" sz="26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 Agency POC will contact the Personnel and Payroll Help Desk for assistance</a:t>
            </a:r>
          </a:p>
          <a:p>
            <a:pPr marL="457200" marR="0" lvl="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If the Help Desk cannot resolve the issue, they will contact the correct resource (i.e. State Personnel, Comptroller, SBS) to find a solution</a:t>
            </a:r>
          </a:p>
          <a:p>
            <a:pPr marL="457200" marR="0" lvl="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link to all communications regarding implementation will be established on the SBS webpage (https://sbs.alabama.gov)</a:t>
            </a:r>
          </a:p>
        </p:txBody>
      </p:sp>
    </p:spTree>
    <p:extLst>
      <p:ext uri="{BB962C8B-B14F-4D97-AF65-F5344CB8AC3E}">
        <p14:creationId xmlns:p14="http://schemas.microsoft.com/office/powerpoint/2010/main" val="2814954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193FD5-6A49-7562-EA76-F15D42E1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Q&amp;A Images – Browse 173,076 Stock Photos, Vectors, and Video ...">
            <a:extLst>
              <a:ext uri="{FF2B5EF4-FFF2-40B4-BE49-F238E27FC236}">
                <a16:creationId xmlns:a16="http://schemas.microsoft.com/office/drawing/2014/main" id="{7A6B32B5-F692-492D-AC4A-C515A42BE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20" y="1379603"/>
            <a:ext cx="5852160" cy="409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47C54D-88E3-73AE-51D9-C4437162E4D0}"/>
              </a:ext>
            </a:extLst>
          </p:cNvPr>
          <p:cNvSpPr txBox="1"/>
          <p:nvPr/>
        </p:nvSpPr>
        <p:spPr>
          <a:xfrm>
            <a:off x="1140542" y="186813"/>
            <a:ext cx="10107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What Questions Do You Have?</a:t>
            </a:r>
          </a:p>
        </p:txBody>
      </p:sp>
    </p:spTree>
    <p:extLst>
      <p:ext uri="{BB962C8B-B14F-4D97-AF65-F5344CB8AC3E}">
        <p14:creationId xmlns:p14="http://schemas.microsoft.com/office/powerpoint/2010/main" val="170087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193FD5-6A49-7562-EA76-F15D42E1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F4F716C-D873-2861-D0E8-F99FB2CE187B}"/>
              </a:ext>
            </a:extLst>
          </p:cNvPr>
          <p:cNvSpPr txBox="1"/>
          <p:nvPr/>
        </p:nvSpPr>
        <p:spPr>
          <a:xfrm>
            <a:off x="865140" y="96301"/>
            <a:ext cx="6342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Introduction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F5BBA4-3C67-6DEA-CCD8-19AB6ECCE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696266"/>
            <a:ext cx="7315200" cy="38282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A93FDA-54B6-36A9-E273-C6AD2674AD5D}"/>
              </a:ext>
            </a:extLst>
          </p:cNvPr>
          <p:cNvSpPr txBox="1"/>
          <p:nvPr/>
        </p:nvSpPr>
        <p:spPr>
          <a:xfrm>
            <a:off x="1602079" y="1010200"/>
            <a:ext cx="952717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new ALHRM Human Resource Management System was developed as a result of a multi-year effort to assess and ensure a smooth transition from GHRS.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69C593-74E5-04C8-718C-539E739656AE}"/>
              </a:ext>
            </a:extLst>
          </p:cNvPr>
          <p:cNvSpPr/>
          <p:nvPr/>
        </p:nvSpPr>
        <p:spPr>
          <a:xfrm>
            <a:off x="4015451" y="5062896"/>
            <a:ext cx="1772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GHRS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254403-CD51-89BD-BE04-AFAA6154AFB7}"/>
              </a:ext>
            </a:extLst>
          </p:cNvPr>
          <p:cNvSpPr/>
          <p:nvPr/>
        </p:nvSpPr>
        <p:spPr>
          <a:xfrm>
            <a:off x="6668239" y="5062896"/>
            <a:ext cx="2331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ALHRM</a:t>
            </a:r>
          </a:p>
        </p:txBody>
      </p:sp>
    </p:spTree>
    <p:extLst>
      <p:ext uri="{BB962C8B-B14F-4D97-AF65-F5344CB8AC3E}">
        <p14:creationId xmlns:p14="http://schemas.microsoft.com/office/powerpoint/2010/main" val="2288566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193FD5-6A49-7562-EA76-F15D42E1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F4F716C-D873-2861-D0E8-F99FB2CE187B}"/>
              </a:ext>
            </a:extLst>
          </p:cNvPr>
          <p:cNvSpPr txBox="1"/>
          <p:nvPr/>
        </p:nvSpPr>
        <p:spPr>
          <a:xfrm>
            <a:off x="1070042" y="91036"/>
            <a:ext cx="6342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Overview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7FFAD9-B330-4CCD-2556-6D7695E5506E}"/>
              </a:ext>
            </a:extLst>
          </p:cNvPr>
          <p:cNvSpPr txBox="1"/>
          <p:nvPr/>
        </p:nvSpPr>
        <p:spPr>
          <a:xfrm>
            <a:off x="1602079" y="1385879"/>
            <a:ext cx="9640687" cy="3666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</a:t>
            </a:r>
            <a:r>
              <a:rPr lang="en-US" sz="26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odern web-based solution that is streamlined and intuitive for the end user</a:t>
            </a:r>
          </a:p>
          <a:p>
            <a:pPr marL="457200" marR="0" lvl="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User’s business roles determined by security level</a:t>
            </a: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</a:rPr>
              <a:t>Enhanced ability to search for crucial information </a:t>
            </a: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</a:rPr>
              <a:t>Guides and Help available from the Global Navigation bar</a:t>
            </a: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</a:rPr>
              <a:t>Configurable Page &amp; Grid Layouts</a:t>
            </a:r>
          </a:p>
        </p:txBody>
      </p:sp>
    </p:spTree>
    <p:extLst>
      <p:ext uri="{BB962C8B-B14F-4D97-AF65-F5344CB8AC3E}">
        <p14:creationId xmlns:p14="http://schemas.microsoft.com/office/powerpoint/2010/main" val="276909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193FD5-6A49-7562-EA76-F15D42E1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F4F716C-D873-2861-D0E8-F99FB2CE187B}"/>
              </a:ext>
            </a:extLst>
          </p:cNvPr>
          <p:cNvSpPr txBox="1"/>
          <p:nvPr/>
        </p:nvSpPr>
        <p:spPr>
          <a:xfrm>
            <a:off x="1070042" y="91036"/>
            <a:ext cx="6342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Personnel </a:t>
            </a: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Overview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7FFAD9-B330-4CCD-2556-6D7695E5506E}"/>
              </a:ext>
            </a:extLst>
          </p:cNvPr>
          <p:cNvSpPr txBox="1"/>
          <p:nvPr/>
        </p:nvSpPr>
        <p:spPr>
          <a:xfrm>
            <a:off x="1819796" y="1712376"/>
            <a:ext cx="9622235" cy="3850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kern="1200" spc="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Tracks time and leave </a:t>
            </a:r>
            <a:endParaRPr lang="en-US" sz="26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kern="1200" spc="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Automation of leave payouts</a:t>
            </a:r>
          </a:p>
          <a:p>
            <a:pPr marL="457200" marR="0" lvl="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Automation of leave balance resets</a:t>
            </a:r>
          </a:p>
          <a:p>
            <a:pPr marL="457200" marR="0" lvl="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kern="1200" spc="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Enhanced transfer process</a:t>
            </a:r>
          </a:p>
          <a:p>
            <a:pPr marL="457200" marR="0" lvl="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kern="1200" spc="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Timesheet adjustments will be processed on one document (TADJ vs CPERS/PPERS)</a:t>
            </a:r>
          </a:p>
          <a:p>
            <a:pPr marR="0"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17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193FD5-6A49-7562-EA76-F15D42E1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F4F716C-D873-2861-D0E8-F99FB2CE187B}"/>
              </a:ext>
            </a:extLst>
          </p:cNvPr>
          <p:cNvSpPr txBox="1"/>
          <p:nvPr/>
        </p:nvSpPr>
        <p:spPr>
          <a:xfrm>
            <a:off x="1070042" y="91036"/>
            <a:ext cx="6342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Payroll </a:t>
            </a: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Overview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98B33B-C5BF-9E53-4F86-E6CE4BC4777C}"/>
              </a:ext>
            </a:extLst>
          </p:cNvPr>
          <p:cNvSpPr txBox="1"/>
          <p:nvPr/>
        </p:nvSpPr>
        <p:spPr>
          <a:xfrm>
            <a:off x="1780674" y="1282723"/>
            <a:ext cx="9252285" cy="4677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Standardized W-2 processing</a:t>
            </a: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Supports comprehensive accounting distribution</a:t>
            </a: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Automation of payments and deductions</a:t>
            </a: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Provision for itemized check stubs</a:t>
            </a: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Concession for two employee direct deposit accounts</a:t>
            </a: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Capacity for longer retention history for paystubs and leave detail</a:t>
            </a:r>
          </a:p>
        </p:txBody>
      </p:sp>
    </p:spTree>
    <p:extLst>
      <p:ext uri="{BB962C8B-B14F-4D97-AF65-F5344CB8AC3E}">
        <p14:creationId xmlns:p14="http://schemas.microsoft.com/office/powerpoint/2010/main" val="46656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193FD5-6A49-7562-EA76-F15D42E1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F4F716C-D873-2861-D0E8-F99FB2CE187B}"/>
              </a:ext>
            </a:extLst>
          </p:cNvPr>
          <p:cNvSpPr txBox="1"/>
          <p:nvPr/>
        </p:nvSpPr>
        <p:spPr>
          <a:xfrm>
            <a:off x="1070042" y="91036"/>
            <a:ext cx="6342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Payroll </a:t>
            </a: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Overview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7FFAD9-B330-4CCD-2556-6D7695E5506E}"/>
              </a:ext>
            </a:extLst>
          </p:cNvPr>
          <p:cNvSpPr txBox="1"/>
          <p:nvPr/>
        </p:nvSpPr>
        <p:spPr>
          <a:xfrm>
            <a:off x="1285593" y="1155104"/>
            <a:ext cx="10080498" cy="4951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kern="1200" spc="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Payroll will no longer be processed with the Payroll Accounting JV (JVPR1i) </a:t>
            </a:r>
          </a:p>
          <a:p>
            <a:pPr marL="1028700" lvl="1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kern="1200" spc="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Agencies can now edit their own Payroll Expenditure (PREXP)</a:t>
            </a:r>
          </a:p>
          <a:p>
            <a:pPr marL="1028700" lvl="1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Can now charge out to over 30+ accounting elements</a:t>
            </a:r>
          </a:p>
          <a:p>
            <a:pPr marL="1028700" lvl="1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kern="1200" spc="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Reduce</a:t>
            </a:r>
            <a:r>
              <a:rPr lang="en-US" sz="26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 dependency on payroll accounting templates</a:t>
            </a:r>
          </a:p>
          <a:p>
            <a:pPr marL="1028700" lvl="1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Seamless i</a:t>
            </a:r>
            <a:r>
              <a:rPr lang="en-US" sz="2600" kern="1200" spc="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ntegration between ALHRM and STAARS </a:t>
            </a:r>
            <a:r>
              <a:rPr lang="en-US" sz="2600" spc="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Financial  </a:t>
            </a:r>
            <a:endParaRPr lang="en-US" sz="2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30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193FD5-6A49-7562-EA76-F15D42E1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F4F716C-D873-2861-D0E8-F99FB2CE187B}"/>
              </a:ext>
            </a:extLst>
          </p:cNvPr>
          <p:cNvSpPr txBox="1"/>
          <p:nvPr/>
        </p:nvSpPr>
        <p:spPr>
          <a:xfrm>
            <a:off x="865140" y="96301"/>
            <a:ext cx="6342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BAF924-89FE-E798-56E6-2D8D2D0B5D24}"/>
              </a:ext>
            </a:extLst>
          </p:cNvPr>
          <p:cNvSpPr txBox="1"/>
          <p:nvPr/>
        </p:nvSpPr>
        <p:spPr>
          <a:xfrm>
            <a:off x="1494503" y="915617"/>
            <a:ext cx="100780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200" dirty="0">
                <a:latin typeface="Verdana" panose="020B0604030504040204" pitchFamily="34" charset="0"/>
                <a:ea typeface="Verdana" panose="020B0604030504040204" pitchFamily="34" charset="0"/>
              </a:rPr>
              <a:t>ESMT in GHRS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AF76CC-9E46-BE0A-6544-C600816D2F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61535" y="1709204"/>
            <a:ext cx="9144000" cy="410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1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193FD5-6A49-7562-EA76-F15D42E1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F4F716C-D873-2861-D0E8-F99FB2CE187B}"/>
              </a:ext>
            </a:extLst>
          </p:cNvPr>
          <p:cNvSpPr txBox="1"/>
          <p:nvPr/>
        </p:nvSpPr>
        <p:spPr>
          <a:xfrm>
            <a:off x="865140" y="96301"/>
            <a:ext cx="6342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BAF924-89FE-E798-56E6-2D8D2D0B5D24}"/>
              </a:ext>
            </a:extLst>
          </p:cNvPr>
          <p:cNvSpPr txBox="1"/>
          <p:nvPr/>
        </p:nvSpPr>
        <p:spPr>
          <a:xfrm>
            <a:off x="1494503" y="915617"/>
            <a:ext cx="100780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200" dirty="0">
                <a:latin typeface="Verdana" panose="020B0604030504040204" pitchFamily="34" charset="0"/>
                <a:ea typeface="Verdana" panose="020B0604030504040204" pitchFamily="34" charset="0"/>
              </a:rPr>
              <a:t>ESMT in ALHRM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E286D-8B1A-7DA2-E1C1-277280B514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61535" y="1491339"/>
            <a:ext cx="9143999" cy="46528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9201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DB7358-0BCB-4DEB-B717-C1D7CC555F05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30e9df3-be65-4c73-a93b-d1236ebd677e"/>
    <ds:schemaRef ds:uri="16c05727-aa75-4e4a-9b5f-8a80a1165891"/>
    <ds:schemaRef ds:uri="71af3243-3dd4-4a8d-8c0d-dd76da1f02a5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DE3707C-8CAB-4302-B7E1-D32E1543E0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9E9DE5-EFFE-4262-A023-32732F0B6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17788</TotalTime>
  <Words>1660</Words>
  <Application>Microsoft Office PowerPoint</Application>
  <PresentationFormat>Widescreen</PresentationFormat>
  <Paragraphs>176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Aharoni</vt:lpstr>
      <vt:lpstr>Arial</vt:lpstr>
      <vt:lpstr>Calibri</vt:lpstr>
      <vt:lpstr>Calibri Light</vt:lpstr>
      <vt:lpstr>Roboto</vt:lpstr>
      <vt:lpstr>Symbol</vt:lpstr>
      <vt:lpstr>Verdana</vt:lpstr>
      <vt:lpstr>Wingdings</vt:lpstr>
      <vt:lpstr>Office Theme</vt:lpstr>
      <vt:lpstr>ALHRM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HRM</dc:title>
  <dc:creator>Sullivan, Lisa</dc:creator>
  <cp:lastModifiedBy>Sullivan, Lisa</cp:lastModifiedBy>
  <cp:revision>47</cp:revision>
  <cp:lastPrinted>2024-06-04T14:53:39Z</cp:lastPrinted>
  <dcterms:created xsi:type="dcterms:W3CDTF">2024-05-21T15:09:05Z</dcterms:created>
  <dcterms:modified xsi:type="dcterms:W3CDTF">2024-06-06T12:49:13Z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